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3" r:id="rId6"/>
    <p:sldId id="260" r:id="rId7"/>
    <p:sldId id="261" r:id="rId8"/>
    <p:sldId id="262"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6" d="100"/>
          <a:sy n="96" d="100"/>
        </p:scale>
        <p:origin x="130"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2A54C80-263E-416B-A8E0-580EDEADCBDC}" type="datetimeFigureOut">
              <a:rPr lang="en-US" dirty="0"/>
              <a:t>3/12/2018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3/12/2018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3/12/2018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nl.wikipedia.org/wiki/CO2-afvang_en_-opslag" TargetMode="External"/><Relationship Id="rId3" Type="http://schemas.openxmlformats.org/officeDocument/2006/relationships/hyperlink" Target="https://nl.wikipedia.org/wiki/Klimaatakkoord_van_Parijs" TargetMode="External"/><Relationship Id="rId7" Type="http://schemas.openxmlformats.org/officeDocument/2006/relationships/hyperlink" Target="https://nl.wikipedia.org/wiki/Kolencentrale" TargetMode="External"/><Relationship Id="rId2" Type="http://schemas.openxmlformats.org/officeDocument/2006/relationships/hyperlink" Target="https://nl.wikipedia.org/wiki/Energietransitie#cite_note-1" TargetMode="External"/><Relationship Id="rId1" Type="http://schemas.openxmlformats.org/officeDocument/2006/relationships/slideLayout" Target="../slideLayouts/slideLayout2.xml"/><Relationship Id="rId6" Type="http://schemas.openxmlformats.org/officeDocument/2006/relationships/hyperlink" Target="https://nl.wikipedia.org/wiki/Windenergie" TargetMode="External"/><Relationship Id="rId5" Type="http://schemas.openxmlformats.org/officeDocument/2006/relationships/hyperlink" Target="https://nl.wikipedia.org/wiki/Zonne-energie" TargetMode="External"/><Relationship Id="rId4" Type="http://schemas.openxmlformats.org/officeDocument/2006/relationships/hyperlink" Target="https://nl.wikipedia.org/wiki/Duurzame_energie"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767999-314D-4B21-96EB-B5E53CFE618B}"/>
              </a:ext>
            </a:extLst>
          </p:cNvPr>
          <p:cNvSpPr>
            <a:spLocks noGrp="1"/>
          </p:cNvSpPr>
          <p:nvPr>
            <p:ph type="ctrTitle"/>
          </p:nvPr>
        </p:nvSpPr>
        <p:spPr/>
        <p:txBody>
          <a:bodyPr/>
          <a:lstStyle/>
          <a:p>
            <a:r>
              <a:rPr lang="nl-NL" dirty="0"/>
              <a:t>De energietransitie</a:t>
            </a:r>
          </a:p>
        </p:txBody>
      </p:sp>
      <p:sp>
        <p:nvSpPr>
          <p:cNvPr id="3" name="Ondertitel 2">
            <a:extLst>
              <a:ext uri="{FF2B5EF4-FFF2-40B4-BE49-F238E27FC236}">
                <a16:creationId xmlns:a16="http://schemas.microsoft.com/office/drawing/2014/main" id="{36984FE4-1E52-404B-9447-D159958C9921}"/>
              </a:ext>
            </a:extLst>
          </p:cNvPr>
          <p:cNvSpPr>
            <a:spLocks noGrp="1"/>
          </p:cNvSpPr>
          <p:nvPr>
            <p:ph type="subTitle" idx="1"/>
          </p:nvPr>
        </p:nvSpPr>
        <p:spPr/>
        <p:txBody>
          <a:bodyPr/>
          <a:lstStyle/>
          <a:p>
            <a:r>
              <a:rPr lang="nl-NL" dirty="0"/>
              <a:t>Een aantal gedachten</a:t>
            </a:r>
          </a:p>
        </p:txBody>
      </p:sp>
    </p:spTree>
    <p:extLst>
      <p:ext uri="{BB962C8B-B14F-4D97-AF65-F5344CB8AC3E}">
        <p14:creationId xmlns:p14="http://schemas.microsoft.com/office/powerpoint/2010/main" val="3560082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DE06B5-048B-49E7-81CD-7388C539BACB}"/>
              </a:ext>
            </a:extLst>
          </p:cNvPr>
          <p:cNvSpPr>
            <a:spLocks noGrp="1"/>
          </p:cNvSpPr>
          <p:nvPr>
            <p:ph type="title"/>
          </p:nvPr>
        </p:nvSpPr>
        <p:spPr/>
        <p:txBody>
          <a:bodyPr/>
          <a:lstStyle/>
          <a:p>
            <a:r>
              <a:rPr lang="nl-NL" dirty="0"/>
              <a:t>Rol provincie</a:t>
            </a:r>
          </a:p>
        </p:txBody>
      </p:sp>
      <p:sp>
        <p:nvSpPr>
          <p:cNvPr id="3" name="Tijdelijke aanduiding voor inhoud 2">
            <a:extLst>
              <a:ext uri="{FF2B5EF4-FFF2-40B4-BE49-F238E27FC236}">
                <a16:creationId xmlns:a16="http://schemas.microsoft.com/office/drawing/2014/main" id="{5CAA7435-90EB-4FDC-93FB-9AD91BA7666D}"/>
              </a:ext>
            </a:extLst>
          </p:cNvPr>
          <p:cNvSpPr>
            <a:spLocks noGrp="1"/>
          </p:cNvSpPr>
          <p:nvPr>
            <p:ph idx="1"/>
          </p:nvPr>
        </p:nvSpPr>
        <p:spPr/>
        <p:txBody>
          <a:bodyPr/>
          <a:lstStyle/>
          <a:p>
            <a:r>
              <a:rPr lang="nl-NL" dirty="0"/>
              <a:t>Taskforce Energietransitie</a:t>
            </a:r>
          </a:p>
          <a:p>
            <a:r>
              <a:rPr lang="nl-NL" dirty="0"/>
              <a:t>In 2050 fossielvrij, dus onafhankelijk van vervuilende energiebronnen</a:t>
            </a:r>
          </a:p>
          <a:p>
            <a:r>
              <a:rPr lang="nl-NL" dirty="0"/>
              <a:t>Energieplan huidige coalitie: in 2025 wordt 25% duurzaam opgewekt</a:t>
            </a:r>
          </a:p>
          <a:p>
            <a:endParaRPr lang="nl-NL" dirty="0"/>
          </a:p>
          <a:p>
            <a:endParaRPr lang="nl-NL" dirty="0"/>
          </a:p>
          <a:p>
            <a:r>
              <a:rPr lang="nl-NL" dirty="0"/>
              <a:t>Beperking op windmolens</a:t>
            </a:r>
          </a:p>
          <a:p>
            <a:endParaRPr lang="nl-NL" dirty="0"/>
          </a:p>
        </p:txBody>
      </p:sp>
      <p:pic>
        <p:nvPicPr>
          <p:cNvPr id="4" name="Afbeelding 3">
            <a:extLst>
              <a:ext uri="{FF2B5EF4-FFF2-40B4-BE49-F238E27FC236}">
                <a16:creationId xmlns:a16="http://schemas.microsoft.com/office/drawing/2014/main" id="{01DC6F9B-06F9-4E2B-9F74-F7F4D44EDBA7}"/>
              </a:ext>
            </a:extLst>
          </p:cNvPr>
          <p:cNvPicPr>
            <a:picLocks noChangeAspect="1"/>
          </p:cNvPicPr>
          <p:nvPr/>
        </p:nvPicPr>
        <p:blipFill>
          <a:blip r:embed="rId2"/>
          <a:stretch>
            <a:fillRect/>
          </a:stretch>
        </p:blipFill>
        <p:spPr>
          <a:xfrm>
            <a:off x="1313639" y="3468214"/>
            <a:ext cx="7058640" cy="588220"/>
          </a:xfrm>
          <a:prstGeom prst="rect">
            <a:avLst/>
          </a:prstGeom>
        </p:spPr>
      </p:pic>
      <p:pic>
        <p:nvPicPr>
          <p:cNvPr id="5" name="Afbeelding 4">
            <a:extLst>
              <a:ext uri="{FF2B5EF4-FFF2-40B4-BE49-F238E27FC236}">
                <a16:creationId xmlns:a16="http://schemas.microsoft.com/office/drawing/2014/main" id="{AF0F79CB-F861-468E-BA22-6037288685AC}"/>
              </a:ext>
            </a:extLst>
          </p:cNvPr>
          <p:cNvPicPr>
            <a:picLocks noChangeAspect="1"/>
          </p:cNvPicPr>
          <p:nvPr/>
        </p:nvPicPr>
        <p:blipFill>
          <a:blip r:embed="rId3"/>
          <a:stretch>
            <a:fillRect/>
          </a:stretch>
        </p:blipFill>
        <p:spPr>
          <a:xfrm>
            <a:off x="1313639" y="4621994"/>
            <a:ext cx="7058640" cy="627199"/>
          </a:xfrm>
          <a:prstGeom prst="rect">
            <a:avLst/>
          </a:prstGeom>
        </p:spPr>
      </p:pic>
    </p:spTree>
    <p:extLst>
      <p:ext uri="{BB962C8B-B14F-4D97-AF65-F5344CB8AC3E}">
        <p14:creationId xmlns:p14="http://schemas.microsoft.com/office/powerpoint/2010/main" val="1873010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238F87-B94C-4B67-A89D-E4B797455BAB}"/>
              </a:ext>
            </a:extLst>
          </p:cNvPr>
          <p:cNvSpPr>
            <a:spLocks noGrp="1"/>
          </p:cNvSpPr>
          <p:nvPr>
            <p:ph type="title"/>
          </p:nvPr>
        </p:nvSpPr>
        <p:spPr/>
        <p:txBody>
          <a:bodyPr/>
          <a:lstStyle/>
          <a:p>
            <a:r>
              <a:rPr lang="nl-NL" dirty="0"/>
              <a:t>Werkgelegenheid</a:t>
            </a:r>
          </a:p>
        </p:txBody>
      </p:sp>
      <p:pic>
        <p:nvPicPr>
          <p:cNvPr id="4" name="Tijdelijke aanduiding voor inhoud 3">
            <a:extLst>
              <a:ext uri="{FF2B5EF4-FFF2-40B4-BE49-F238E27FC236}">
                <a16:creationId xmlns:a16="http://schemas.microsoft.com/office/drawing/2014/main" id="{E6AB510E-894D-4075-A747-75CF3D5535D5}"/>
              </a:ext>
            </a:extLst>
          </p:cNvPr>
          <p:cNvPicPr>
            <a:picLocks noGrp="1" noChangeAspect="1"/>
          </p:cNvPicPr>
          <p:nvPr>
            <p:ph idx="1"/>
          </p:nvPr>
        </p:nvPicPr>
        <p:blipFill>
          <a:blip r:embed="rId2"/>
          <a:stretch>
            <a:fillRect/>
          </a:stretch>
        </p:blipFill>
        <p:spPr>
          <a:xfrm>
            <a:off x="677334" y="1930400"/>
            <a:ext cx="7676619" cy="3881437"/>
          </a:xfrm>
          <a:prstGeom prst="rect">
            <a:avLst/>
          </a:prstGeom>
        </p:spPr>
      </p:pic>
    </p:spTree>
    <p:extLst>
      <p:ext uri="{BB962C8B-B14F-4D97-AF65-F5344CB8AC3E}">
        <p14:creationId xmlns:p14="http://schemas.microsoft.com/office/powerpoint/2010/main" val="4110569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B696E0-67C6-44FD-A898-47EADCB446A8}"/>
              </a:ext>
            </a:extLst>
          </p:cNvPr>
          <p:cNvSpPr>
            <a:spLocks noGrp="1"/>
          </p:cNvSpPr>
          <p:nvPr>
            <p:ph type="title"/>
          </p:nvPr>
        </p:nvSpPr>
        <p:spPr/>
        <p:txBody>
          <a:bodyPr/>
          <a:lstStyle/>
          <a:p>
            <a:r>
              <a:rPr lang="nl-NL" dirty="0"/>
              <a:t>Kansen</a:t>
            </a:r>
          </a:p>
        </p:txBody>
      </p:sp>
      <p:sp>
        <p:nvSpPr>
          <p:cNvPr id="5" name="Tijdelijke aanduiding voor inhoud 4">
            <a:extLst>
              <a:ext uri="{FF2B5EF4-FFF2-40B4-BE49-F238E27FC236}">
                <a16:creationId xmlns:a16="http://schemas.microsoft.com/office/drawing/2014/main" id="{9B167FA9-419C-4038-BF10-58550EB0BECE}"/>
              </a:ext>
            </a:extLst>
          </p:cNvPr>
          <p:cNvSpPr>
            <a:spLocks noGrp="1"/>
          </p:cNvSpPr>
          <p:nvPr>
            <p:ph idx="1"/>
          </p:nvPr>
        </p:nvSpPr>
        <p:spPr/>
        <p:txBody>
          <a:bodyPr/>
          <a:lstStyle/>
          <a:p>
            <a:r>
              <a:rPr lang="nl-NL" dirty="0"/>
              <a:t>Ruimtelijke ordening op orde</a:t>
            </a:r>
          </a:p>
          <a:p>
            <a:pPr lvl="1"/>
            <a:r>
              <a:rPr lang="nl-NL" dirty="0"/>
              <a:t>Provincies moeten ruimte bieden aan initiatieven / ontwikkelingen</a:t>
            </a:r>
          </a:p>
        </p:txBody>
      </p:sp>
      <p:pic>
        <p:nvPicPr>
          <p:cNvPr id="6" name="Tijdelijke aanduiding voor inhoud 3">
            <a:extLst>
              <a:ext uri="{FF2B5EF4-FFF2-40B4-BE49-F238E27FC236}">
                <a16:creationId xmlns:a16="http://schemas.microsoft.com/office/drawing/2014/main" id="{7F00FBF3-BBC6-445B-8A7D-14300FC9CC42}"/>
              </a:ext>
            </a:extLst>
          </p:cNvPr>
          <p:cNvPicPr>
            <a:picLocks noChangeAspect="1"/>
          </p:cNvPicPr>
          <p:nvPr/>
        </p:nvPicPr>
        <p:blipFill>
          <a:blip r:embed="rId2"/>
          <a:stretch>
            <a:fillRect/>
          </a:stretch>
        </p:blipFill>
        <p:spPr>
          <a:xfrm>
            <a:off x="677334" y="3313043"/>
            <a:ext cx="5653146" cy="2388041"/>
          </a:xfrm>
          <a:prstGeom prst="rect">
            <a:avLst/>
          </a:prstGeom>
        </p:spPr>
      </p:pic>
    </p:spTree>
    <p:extLst>
      <p:ext uri="{BB962C8B-B14F-4D97-AF65-F5344CB8AC3E}">
        <p14:creationId xmlns:p14="http://schemas.microsoft.com/office/powerpoint/2010/main" val="2056468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09B72C-9310-453C-AE05-993CFFE74331}"/>
              </a:ext>
            </a:extLst>
          </p:cNvPr>
          <p:cNvSpPr>
            <a:spLocks noGrp="1"/>
          </p:cNvSpPr>
          <p:nvPr>
            <p:ph type="title"/>
          </p:nvPr>
        </p:nvSpPr>
        <p:spPr>
          <a:xfrm>
            <a:off x="677335" y="2700868"/>
            <a:ext cx="8596668" cy="734096"/>
          </a:xfrm>
        </p:spPr>
        <p:txBody>
          <a:bodyPr/>
          <a:lstStyle/>
          <a:p>
            <a:r>
              <a:rPr lang="nl-NL" dirty="0"/>
              <a:t>Vragen / discussie</a:t>
            </a:r>
          </a:p>
        </p:txBody>
      </p:sp>
      <p:sp>
        <p:nvSpPr>
          <p:cNvPr id="3" name="Tijdelijke aanduiding voor tekst 2">
            <a:extLst>
              <a:ext uri="{FF2B5EF4-FFF2-40B4-BE49-F238E27FC236}">
                <a16:creationId xmlns:a16="http://schemas.microsoft.com/office/drawing/2014/main" id="{77A5E2A7-2CDA-448D-8F87-5BFC81DBDC53}"/>
              </a:ext>
            </a:extLst>
          </p:cNvPr>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1968092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6D52B8-A997-4C20-8A11-2FF951136EA3}"/>
              </a:ext>
            </a:extLst>
          </p:cNvPr>
          <p:cNvSpPr>
            <a:spLocks noGrp="1"/>
          </p:cNvSpPr>
          <p:nvPr>
            <p:ph type="title"/>
          </p:nvPr>
        </p:nvSpPr>
        <p:spPr/>
        <p:txBody>
          <a:bodyPr/>
          <a:lstStyle/>
          <a:p>
            <a:r>
              <a:rPr lang="nl-NL" dirty="0"/>
              <a:t>Omschakeling naar volledig duurzame energie in 2050</a:t>
            </a:r>
          </a:p>
        </p:txBody>
      </p:sp>
      <p:pic>
        <p:nvPicPr>
          <p:cNvPr id="6" name="Tijdelijke aanduiding voor afbeelding 5">
            <a:extLst>
              <a:ext uri="{FF2B5EF4-FFF2-40B4-BE49-F238E27FC236}">
                <a16:creationId xmlns:a16="http://schemas.microsoft.com/office/drawing/2014/main" id="{739DD0D8-E8F0-4079-A0D5-F36CC0B485F1}"/>
              </a:ext>
            </a:extLst>
          </p:cNvPr>
          <p:cNvPicPr>
            <a:picLocks noGrp="1" noChangeAspect="1"/>
          </p:cNvPicPr>
          <p:nvPr>
            <p:ph type="pic" idx="1"/>
          </p:nvPr>
        </p:nvPicPr>
        <p:blipFill>
          <a:blip r:embed="rId2"/>
          <a:srcRect t="8830" b="8830"/>
          <a:stretch>
            <a:fillRect/>
          </a:stretch>
        </p:blipFill>
        <p:spPr>
          <a:xfrm>
            <a:off x="677333" y="954882"/>
            <a:ext cx="8596668" cy="3845718"/>
          </a:xfrm>
        </p:spPr>
      </p:pic>
      <p:sp>
        <p:nvSpPr>
          <p:cNvPr id="4" name="Tijdelijke aanduiding voor tekst 3">
            <a:extLst>
              <a:ext uri="{FF2B5EF4-FFF2-40B4-BE49-F238E27FC236}">
                <a16:creationId xmlns:a16="http://schemas.microsoft.com/office/drawing/2014/main" id="{0CB6724B-348A-45A4-A6C8-25FD6824FCC1}"/>
              </a:ext>
            </a:extLst>
          </p:cNvPr>
          <p:cNvSpPr>
            <a:spLocks noGrp="1"/>
          </p:cNvSpPr>
          <p:nvPr>
            <p:ph type="body" sz="half" idx="2"/>
          </p:nvPr>
        </p:nvSpPr>
        <p:spPr/>
        <p:txBody>
          <a:bodyPr/>
          <a:lstStyle/>
          <a:p>
            <a:endParaRPr lang="nl-NL" dirty="0"/>
          </a:p>
        </p:txBody>
      </p:sp>
    </p:spTree>
    <p:extLst>
      <p:ext uri="{BB962C8B-B14F-4D97-AF65-F5344CB8AC3E}">
        <p14:creationId xmlns:p14="http://schemas.microsoft.com/office/powerpoint/2010/main" val="633934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4201A8-F46D-4AC3-8A6C-931B588165C8}"/>
              </a:ext>
            </a:extLst>
          </p:cNvPr>
          <p:cNvSpPr>
            <a:spLocks noGrp="1"/>
          </p:cNvSpPr>
          <p:nvPr>
            <p:ph type="title"/>
          </p:nvPr>
        </p:nvSpPr>
        <p:spPr/>
        <p:txBody>
          <a:bodyPr/>
          <a:lstStyle/>
          <a:p>
            <a:r>
              <a:rPr lang="nl-NL" dirty="0"/>
              <a:t>Onderwerpen</a:t>
            </a:r>
          </a:p>
        </p:txBody>
      </p:sp>
      <p:sp>
        <p:nvSpPr>
          <p:cNvPr id="3" name="Tijdelijke aanduiding voor inhoud 2">
            <a:extLst>
              <a:ext uri="{FF2B5EF4-FFF2-40B4-BE49-F238E27FC236}">
                <a16:creationId xmlns:a16="http://schemas.microsoft.com/office/drawing/2014/main" id="{6154D484-6E85-4B08-B3CD-7DE08CB2C511}"/>
              </a:ext>
            </a:extLst>
          </p:cNvPr>
          <p:cNvSpPr>
            <a:spLocks noGrp="1"/>
          </p:cNvSpPr>
          <p:nvPr>
            <p:ph idx="1"/>
          </p:nvPr>
        </p:nvSpPr>
        <p:spPr/>
        <p:txBody>
          <a:bodyPr/>
          <a:lstStyle/>
          <a:p>
            <a:r>
              <a:rPr lang="nl-NL" dirty="0"/>
              <a:t>Wat is de energietransitie</a:t>
            </a:r>
          </a:p>
          <a:p>
            <a:r>
              <a:rPr lang="nl-NL" dirty="0"/>
              <a:t>Opwekken</a:t>
            </a:r>
          </a:p>
          <a:p>
            <a:r>
              <a:rPr lang="nl-NL" dirty="0"/>
              <a:t>Opslag</a:t>
            </a:r>
          </a:p>
          <a:p>
            <a:r>
              <a:rPr lang="nl-NL" dirty="0"/>
              <a:t>CO2 reductie</a:t>
            </a:r>
          </a:p>
          <a:p>
            <a:r>
              <a:rPr lang="nl-NL" dirty="0"/>
              <a:t>Kosten</a:t>
            </a:r>
          </a:p>
          <a:p>
            <a:r>
              <a:rPr lang="nl-NL" dirty="0"/>
              <a:t>Rol provincie</a:t>
            </a:r>
          </a:p>
          <a:p>
            <a:r>
              <a:rPr lang="nl-NL" dirty="0"/>
              <a:t>Werkgelegenheid</a:t>
            </a:r>
          </a:p>
          <a:p>
            <a:r>
              <a:rPr lang="nl-NL" dirty="0"/>
              <a:t>Kansen?</a:t>
            </a:r>
          </a:p>
        </p:txBody>
      </p:sp>
    </p:spTree>
    <p:extLst>
      <p:ext uri="{BB962C8B-B14F-4D97-AF65-F5344CB8AC3E}">
        <p14:creationId xmlns:p14="http://schemas.microsoft.com/office/powerpoint/2010/main" val="3872099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4201A8-F46D-4AC3-8A6C-931B588165C8}"/>
              </a:ext>
            </a:extLst>
          </p:cNvPr>
          <p:cNvSpPr>
            <a:spLocks noGrp="1"/>
          </p:cNvSpPr>
          <p:nvPr>
            <p:ph type="title"/>
          </p:nvPr>
        </p:nvSpPr>
        <p:spPr/>
        <p:txBody>
          <a:bodyPr/>
          <a:lstStyle/>
          <a:p>
            <a:r>
              <a:rPr lang="nl-NL" dirty="0"/>
              <a:t>Wat is nu eigenlijk de energietransitie	</a:t>
            </a:r>
          </a:p>
        </p:txBody>
      </p:sp>
      <p:sp>
        <p:nvSpPr>
          <p:cNvPr id="3" name="Tijdelijke aanduiding voor inhoud 2">
            <a:extLst>
              <a:ext uri="{FF2B5EF4-FFF2-40B4-BE49-F238E27FC236}">
                <a16:creationId xmlns:a16="http://schemas.microsoft.com/office/drawing/2014/main" id="{6154D484-6E85-4B08-B3CD-7DE08CB2C511}"/>
              </a:ext>
            </a:extLst>
          </p:cNvPr>
          <p:cNvSpPr>
            <a:spLocks noGrp="1"/>
          </p:cNvSpPr>
          <p:nvPr>
            <p:ph idx="1"/>
          </p:nvPr>
        </p:nvSpPr>
        <p:spPr/>
        <p:txBody>
          <a:bodyPr/>
          <a:lstStyle/>
          <a:p>
            <a:r>
              <a:rPr lang="nl-NL" dirty="0"/>
              <a:t>Wikipedia:</a:t>
            </a:r>
            <a:br>
              <a:rPr lang="nl-NL" dirty="0"/>
            </a:br>
            <a:r>
              <a:rPr lang="nl-NL" b="1" dirty="0"/>
              <a:t>Energietransitie</a:t>
            </a:r>
            <a:r>
              <a:rPr lang="nl-NL" baseline="30000" dirty="0">
                <a:hlinkClick r:id="rId2"/>
              </a:rPr>
              <a:t>[1]</a:t>
            </a:r>
            <a:r>
              <a:rPr lang="nl-NL" dirty="0"/>
              <a:t> is een beleidsdoel van de internationale gemeenschap, neergelegd in het </a:t>
            </a:r>
            <a:r>
              <a:rPr lang="nl-NL" dirty="0">
                <a:hlinkClick r:id="rId3" tooltip="Klimaatakkoord van Parijs"/>
              </a:rPr>
              <a:t>Klimaatakkoord van Parijs</a:t>
            </a:r>
            <a:r>
              <a:rPr lang="nl-NL" dirty="0"/>
              <a:t>, om van fossiele brandstoffen naar volledig </a:t>
            </a:r>
            <a:r>
              <a:rPr lang="nl-NL" dirty="0">
                <a:hlinkClick r:id="rId4" tooltip="Duurzame energie"/>
              </a:rPr>
              <a:t>duurzame energiebronnen</a:t>
            </a:r>
            <a:r>
              <a:rPr lang="nl-NL" dirty="0"/>
              <a:t> zoals </a:t>
            </a:r>
            <a:r>
              <a:rPr lang="nl-NL" dirty="0">
                <a:hlinkClick r:id="rId5" tooltip="Zonne-energie"/>
              </a:rPr>
              <a:t>zonne-</a:t>
            </a:r>
            <a:r>
              <a:rPr lang="nl-NL" dirty="0"/>
              <a:t>, en </a:t>
            </a:r>
            <a:r>
              <a:rPr lang="nl-NL" dirty="0">
                <a:hlinkClick r:id="rId6" tooltip="Windenergie"/>
              </a:rPr>
              <a:t>windenergie</a:t>
            </a:r>
            <a:r>
              <a:rPr lang="nl-NL" dirty="0"/>
              <a:t> over te stappen. In de 'overgangsperiode' wordt het aandeel conventionele energiebronnen, zoals </a:t>
            </a:r>
            <a:r>
              <a:rPr lang="nl-NL" dirty="0">
                <a:hlinkClick r:id="rId7" tooltip="Kolencentrale"/>
              </a:rPr>
              <a:t>kolencentrales</a:t>
            </a:r>
            <a:r>
              <a:rPr lang="nl-NL" dirty="0"/>
              <a:t> steeds verder verkleind, en wordt tegelijkertijd gewerkt om zo veel mogelijk energie te besparen. Het doel is om uiteindelijk tot een volledig duurzame energievoorziening te komen. Energietransitie omvat niet alleen het bouwen van windmolens en dergelijke, maar ook onderzoek naar duurzame technologie, zoals opvang en afvang van CO</a:t>
            </a:r>
            <a:r>
              <a:rPr lang="nl-NL" baseline="-25000" dirty="0"/>
              <a:t>2</a:t>
            </a:r>
            <a:r>
              <a:rPr lang="nl-NL" dirty="0"/>
              <a:t> (</a:t>
            </a:r>
            <a:r>
              <a:rPr lang="nl-NL" dirty="0">
                <a:hlinkClick r:id="rId8" tooltip="CO2-afvang en -opslag"/>
              </a:rPr>
              <a:t>CCS</a:t>
            </a:r>
            <a:r>
              <a:rPr lang="nl-NL" dirty="0"/>
              <a:t>) en elektrisch vervoer.</a:t>
            </a:r>
          </a:p>
          <a:p>
            <a:endParaRPr lang="nl-NL" dirty="0"/>
          </a:p>
        </p:txBody>
      </p:sp>
    </p:spTree>
    <p:extLst>
      <p:ext uri="{BB962C8B-B14F-4D97-AF65-F5344CB8AC3E}">
        <p14:creationId xmlns:p14="http://schemas.microsoft.com/office/powerpoint/2010/main" val="574124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B78B1C-AB0A-4AF7-8C72-47F956C87E3D}"/>
              </a:ext>
            </a:extLst>
          </p:cNvPr>
          <p:cNvSpPr>
            <a:spLocks noGrp="1"/>
          </p:cNvSpPr>
          <p:nvPr>
            <p:ph type="title"/>
          </p:nvPr>
        </p:nvSpPr>
        <p:spPr/>
        <p:txBody>
          <a:bodyPr/>
          <a:lstStyle/>
          <a:p>
            <a:r>
              <a:rPr lang="nl-NL" dirty="0"/>
              <a:t>Topsector Energie</a:t>
            </a:r>
          </a:p>
        </p:txBody>
      </p:sp>
      <p:pic>
        <p:nvPicPr>
          <p:cNvPr id="4" name="Tijdelijke aanduiding voor inhoud 3">
            <a:extLst>
              <a:ext uri="{FF2B5EF4-FFF2-40B4-BE49-F238E27FC236}">
                <a16:creationId xmlns:a16="http://schemas.microsoft.com/office/drawing/2014/main" id="{B4B3C703-3763-4AA5-A1A2-208955A4B638}"/>
              </a:ext>
            </a:extLst>
          </p:cNvPr>
          <p:cNvPicPr>
            <a:picLocks noGrp="1" noChangeAspect="1"/>
          </p:cNvPicPr>
          <p:nvPr>
            <p:ph idx="1"/>
          </p:nvPr>
        </p:nvPicPr>
        <p:blipFill>
          <a:blip r:embed="rId2"/>
          <a:stretch>
            <a:fillRect/>
          </a:stretch>
        </p:blipFill>
        <p:spPr>
          <a:xfrm>
            <a:off x="677863" y="2279805"/>
            <a:ext cx="8596312" cy="3643003"/>
          </a:xfrm>
          <a:prstGeom prst="rect">
            <a:avLst/>
          </a:prstGeom>
        </p:spPr>
      </p:pic>
    </p:spTree>
    <p:extLst>
      <p:ext uri="{BB962C8B-B14F-4D97-AF65-F5344CB8AC3E}">
        <p14:creationId xmlns:p14="http://schemas.microsoft.com/office/powerpoint/2010/main" val="3229787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4201A8-F46D-4AC3-8A6C-931B588165C8}"/>
              </a:ext>
            </a:extLst>
          </p:cNvPr>
          <p:cNvSpPr>
            <a:spLocks noGrp="1"/>
          </p:cNvSpPr>
          <p:nvPr>
            <p:ph type="title"/>
          </p:nvPr>
        </p:nvSpPr>
        <p:spPr/>
        <p:txBody>
          <a:bodyPr/>
          <a:lstStyle/>
          <a:p>
            <a:r>
              <a:rPr lang="nl-NL" dirty="0"/>
              <a:t>Opwekken</a:t>
            </a:r>
          </a:p>
        </p:txBody>
      </p:sp>
      <p:sp>
        <p:nvSpPr>
          <p:cNvPr id="3" name="Tijdelijke aanduiding voor inhoud 2">
            <a:extLst>
              <a:ext uri="{FF2B5EF4-FFF2-40B4-BE49-F238E27FC236}">
                <a16:creationId xmlns:a16="http://schemas.microsoft.com/office/drawing/2014/main" id="{6154D484-6E85-4B08-B3CD-7DE08CB2C511}"/>
              </a:ext>
            </a:extLst>
          </p:cNvPr>
          <p:cNvSpPr>
            <a:spLocks noGrp="1"/>
          </p:cNvSpPr>
          <p:nvPr>
            <p:ph idx="1"/>
          </p:nvPr>
        </p:nvSpPr>
        <p:spPr/>
        <p:txBody>
          <a:bodyPr/>
          <a:lstStyle/>
          <a:p>
            <a:r>
              <a:rPr lang="nl-NL" dirty="0"/>
              <a:t>Stimuleringsregelingen opwekken energie</a:t>
            </a:r>
          </a:p>
          <a:p>
            <a:pPr lvl="1"/>
            <a:r>
              <a:rPr lang="nl-NL" dirty="0"/>
              <a:t>SDE</a:t>
            </a:r>
          </a:p>
          <a:p>
            <a:pPr lvl="1"/>
            <a:r>
              <a:rPr lang="nl-NL" dirty="0"/>
              <a:t>ISDE</a:t>
            </a:r>
          </a:p>
          <a:p>
            <a:pPr lvl="1"/>
            <a:endParaRPr lang="nl-NL" dirty="0"/>
          </a:p>
          <a:p>
            <a:r>
              <a:rPr lang="nl-NL" dirty="0"/>
              <a:t>Stimulering van innovaties</a:t>
            </a:r>
          </a:p>
          <a:p>
            <a:pPr lvl="1"/>
            <a:r>
              <a:rPr lang="nl-NL" dirty="0"/>
              <a:t>MIT</a:t>
            </a:r>
          </a:p>
          <a:p>
            <a:pPr lvl="1"/>
            <a:r>
              <a:rPr lang="nl-NL" dirty="0"/>
              <a:t>VIA</a:t>
            </a:r>
          </a:p>
          <a:p>
            <a:pPr lvl="1"/>
            <a:endParaRPr lang="nl-NL" dirty="0"/>
          </a:p>
          <a:p>
            <a:pPr lvl="1"/>
            <a:endParaRPr lang="nl-NL" dirty="0"/>
          </a:p>
        </p:txBody>
      </p:sp>
    </p:spTree>
    <p:extLst>
      <p:ext uri="{BB962C8B-B14F-4D97-AF65-F5344CB8AC3E}">
        <p14:creationId xmlns:p14="http://schemas.microsoft.com/office/powerpoint/2010/main" val="2362933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4201A8-F46D-4AC3-8A6C-931B588165C8}"/>
              </a:ext>
            </a:extLst>
          </p:cNvPr>
          <p:cNvSpPr>
            <a:spLocks noGrp="1"/>
          </p:cNvSpPr>
          <p:nvPr>
            <p:ph type="title"/>
          </p:nvPr>
        </p:nvSpPr>
        <p:spPr/>
        <p:txBody>
          <a:bodyPr/>
          <a:lstStyle/>
          <a:p>
            <a:r>
              <a:rPr lang="nl-NL" dirty="0"/>
              <a:t>Opslag</a:t>
            </a:r>
          </a:p>
        </p:txBody>
      </p:sp>
      <p:sp>
        <p:nvSpPr>
          <p:cNvPr id="3" name="Tijdelijke aanduiding voor inhoud 2">
            <a:extLst>
              <a:ext uri="{FF2B5EF4-FFF2-40B4-BE49-F238E27FC236}">
                <a16:creationId xmlns:a16="http://schemas.microsoft.com/office/drawing/2014/main" id="{6154D484-6E85-4B08-B3CD-7DE08CB2C511}"/>
              </a:ext>
            </a:extLst>
          </p:cNvPr>
          <p:cNvSpPr>
            <a:spLocks noGrp="1"/>
          </p:cNvSpPr>
          <p:nvPr>
            <p:ph idx="1"/>
          </p:nvPr>
        </p:nvSpPr>
        <p:spPr/>
        <p:txBody>
          <a:bodyPr/>
          <a:lstStyle/>
          <a:p>
            <a:r>
              <a:rPr lang="nl-NL" dirty="0"/>
              <a:t>Het onderwerp voor 2018:</a:t>
            </a:r>
            <a:br>
              <a:rPr lang="nl-NL" dirty="0"/>
            </a:br>
            <a:r>
              <a:rPr lang="nl-NL" dirty="0"/>
              <a:t>opslag van de energie voor eigen gebruik</a:t>
            </a:r>
            <a:br>
              <a:rPr lang="nl-NL" dirty="0"/>
            </a:br>
            <a:endParaRPr lang="nl-NL" dirty="0"/>
          </a:p>
        </p:txBody>
      </p:sp>
      <p:pic>
        <p:nvPicPr>
          <p:cNvPr id="7" name="Afbeelding 6">
            <a:extLst>
              <a:ext uri="{FF2B5EF4-FFF2-40B4-BE49-F238E27FC236}">
                <a16:creationId xmlns:a16="http://schemas.microsoft.com/office/drawing/2014/main" id="{489CE8D4-3B53-46B2-B580-FEE052176847}"/>
              </a:ext>
            </a:extLst>
          </p:cNvPr>
          <p:cNvPicPr>
            <a:picLocks noChangeAspect="1"/>
          </p:cNvPicPr>
          <p:nvPr/>
        </p:nvPicPr>
        <p:blipFill>
          <a:blip r:embed="rId2"/>
          <a:stretch>
            <a:fillRect/>
          </a:stretch>
        </p:blipFill>
        <p:spPr>
          <a:xfrm>
            <a:off x="677334" y="3404682"/>
            <a:ext cx="4086830" cy="2043415"/>
          </a:xfrm>
          <a:prstGeom prst="rect">
            <a:avLst/>
          </a:prstGeom>
        </p:spPr>
      </p:pic>
      <p:pic>
        <p:nvPicPr>
          <p:cNvPr id="9" name="Afbeelding 8">
            <a:extLst>
              <a:ext uri="{FF2B5EF4-FFF2-40B4-BE49-F238E27FC236}">
                <a16:creationId xmlns:a16="http://schemas.microsoft.com/office/drawing/2014/main" id="{70A3EF66-D0A8-4E81-BBE5-E98DB7A6543B}"/>
              </a:ext>
            </a:extLst>
          </p:cNvPr>
          <p:cNvPicPr>
            <a:picLocks noChangeAspect="1"/>
          </p:cNvPicPr>
          <p:nvPr/>
        </p:nvPicPr>
        <p:blipFill>
          <a:blip r:embed="rId3"/>
          <a:stretch>
            <a:fillRect/>
          </a:stretch>
        </p:blipFill>
        <p:spPr>
          <a:xfrm>
            <a:off x="6354083" y="2160589"/>
            <a:ext cx="2919919" cy="1941746"/>
          </a:xfrm>
          <a:prstGeom prst="rect">
            <a:avLst/>
          </a:prstGeom>
        </p:spPr>
      </p:pic>
      <p:pic>
        <p:nvPicPr>
          <p:cNvPr id="11" name="Afbeelding 10">
            <a:extLst>
              <a:ext uri="{FF2B5EF4-FFF2-40B4-BE49-F238E27FC236}">
                <a16:creationId xmlns:a16="http://schemas.microsoft.com/office/drawing/2014/main" id="{AE0C5BEA-587E-4C96-AA3D-0CDA0EF8DDB5}"/>
              </a:ext>
            </a:extLst>
          </p:cNvPr>
          <p:cNvPicPr>
            <a:picLocks noChangeAspect="1"/>
          </p:cNvPicPr>
          <p:nvPr/>
        </p:nvPicPr>
        <p:blipFill>
          <a:blip r:embed="rId4"/>
          <a:stretch>
            <a:fillRect/>
          </a:stretch>
        </p:blipFill>
        <p:spPr>
          <a:xfrm>
            <a:off x="5365244" y="4426389"/>
            <a:ext cx="3438533" cy="1942343"/>
          </a:xfrm>
          <a:prstGeom prst="rect">
            <a:avLst/>
          </a:prstGeom>
        </p:spPr>
      </p:pic>
    </p:spTree>
    <p:extLst>
      <p:ext uri="{BB962C8B-B14F-4D97-AF65-F5344CB8AC3E}">
        <p14:creationId xmlns:p14="http://schemas.microsoft.com/office/powerpoint/2010/main" val="4292208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4201A8-F46D-4AC3-8A6C-931B588165C8}"/>
              </a:ext>
            </a:extLst>
          </p:cNvPr>
          <p:cNvSpPr>
            <a:spLocks noGrp="1"/>
          </p:cNvSpPr>
          <p:nvPr>
            <p:ph type="title"/>
          </p:nvPr>
        </p:nvSpPr>
        <p:spPr/>
        <p:txBody>
          <a:bodyPr/>
          <a:lstStyle/>
          <a:p>
            <a:r>
              <a:rPr lang="nl-NL" dirty="0"/>
              <a:t>CO2 reductie</a:t>
            </a:r>
          </a:p>
        </p:txBody>
      </p:sp>
      <p:sp>
        <p:nvSpPr>
          <p:cNvPr id="11" name="Tijdelijke aanduiding voor inhoud 10">
            <a:extLst>
              <a:ext uri="{FF2B5EF4-FFF2-40B4-BE49-F238E27FC236}">
                <a16:creationId xmlns:a16="http://schemas.microsoft.com/office/drawing/2014/main" id="{DACACF1C-7A1C-424A-A688-5DB931550F7B}"/>
              </a:ext>
            </a:extLst>
          </p:cNvPr>
          <p:cNvSpPr>
            <a:spLocks noGrp="1"/>
          </p:cNvSpPr>
          <p:nvPr>
            <p:ph idx="1"/>
          </p:nvPr>
        </p:nvSpPr>
        <p:spPr/>
        <p:txBody>
          <a:bodyPr/>
          <a:lstStyle/>
          <a:p>
            <a:r>
              <a:rPr lang="nl-NL" dirty="0"/>
              <a:t>Gemiddeld huishouden stoot gemiddeld 8 ton (8.000 kilo) aan CO2 uit</a:t>
            </a:r>
          </a:p>
          <a:p>
            <a:r>
              <a:rPr lang="nl-NL" dirty="0"/>
              <a:t>Compensatie bestaat uit ruim 400 bomen</a:t>
            </a:r>
          </a:p>
          <a:p>
            <a:endParaRPr lang="nl-NL" dirty="0"/>
          </a:p>
        </p:txBody>
      </p:sp>
      <p:pic>
        <p:nvPicPr>
          <p:cNvPr id="12" name="Afbeelding 11">
            <a:extLst>
              <a:ext uri="{FF2B5EF4-FFF2-40B4-BE49-F238E27FC236}">
                <a16:creationId xmlns:a16="http://schemas.microsoft.com/office/drawing/2014/main" id="{C06A5EE2-51C6-4712-A0CC-C93FD5576DA4}"/>
              </a:ext>
            </a:extLst>
          </p:cNvPr>
          <p:cNvPicPr>
            <a:picLocks noChangeAspect="1"/>
          </p:cNvPicPr>
          <p:nvPr/>
        </p:nvPicPr>
        <p:blipFill>
          <a:blip r:embed="rId2"/>
          <a:stretch>
            <a:fillRect/>
          </a:stretch>
        </p:blipFill>
        <p:spPr>
          <a:xfrm>
            <a:off x="677334" y="3040987"/>
            <a:ext cx="6162675" cy="3000375"/>
          </a:xfrm>
          <a:prstGeom prst="rect">
            <a:avLst/>
          </a:prstGeom>
        </p:spPr>
      </p:pic>
      <p:pic>
        <p:nvPicPr>
          <p:cNvPr id="14" name="Afbeelding 13">
            <a:extLst>
              <a:ext uri="{FF2B5EF4-FFF2-40B4-BE49-F238E27FC236}">
                <a16:creationId xmlns:a16="http://schemas.microsoft.com/office/drawing/2014/main" id="{F2694AF1-A2B6-44FB-B109-B254D3CD17BF}"/>
              </a:ext>
            </a:extLst>
          </p:cNvPr>
          <p:cNvPicPr>
            <a:picLocks noChangeAspect="1"/>
          </p:cNvPicPr>
          <p:nvPr/>
        </p:nvPicPr>
        <p:blipFill>
          <a:blip r:embed="rId3"/>
          <a:stretch>
            <a:fillRect/>
          </a:stretch>
        </p:blipFill>
        <p:spPr>
          <a:xfrm>
            <a:off x="6128725" y="0"/>
            <a:ext cx="3145277" cy="1965798"/>
          </a:xfrm>
          <a:prstGeom prst="rect">
            <a:avLst/>
          </a:prstGeom>
        </p:spPr>
      </p:pic>
    </p:spTree>
    <p:extLst>
      <p:ext uri="{BB962C8B-B14F-4D97-AF65-F5344CB8AC3E}">
        <p14:creationId xmlns:p14="http://schemas.microsoft.com/office/powerpoint/2010/main" val="2715048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0A7F60-D8F3-444A-838A-4D0BEDBFDB75}"/>
              </a:ext>
            </a:extLst>
          </p:cNvPr>
          <p:cNvSpPr>
            <a:spLocks noGrp="1"/>
          </p:cNvSpPr>
          <p:nvPr>
            <p:ph type="title"/>
          </p:nvPr>
        </p:nvSpPr>
        <p:spPr/>
        <p:txBody>
          <a:bodyPr/>
          <a:lstStyle/>
          <a:p>
            <a:r>
              <a:rPr lang="nl-NL" dirty="0"/>
              <a:t>Kosten</a:t>
            </a:r>
          </a:p>
        </p:txBody>
      </p:sp>
      <p:sp>
        <p:nvSpPr>
          <p:cNvPr id="3" name="Tijdelijke aanduiding voor inhoud 2">
            <a:extLst>
              <a:ext uri="{FF2B5EF4-FFF2-40B4-BE49-F238E27FC236}">
                <a16:creationId xmlns:a16="http://schemas.microsoft.com/office/drawing/2014/main" id="{36EE6617-05AD-47C5-AF74-1260A7B59178}"/>
              </a:ext>
            </a:extLst>
          </p:cNvPr>
          <p:cNvSpPr>
            <a:spLocks noGrp="1"/>
          </p:cNvSpPr>
          <p:nvPr>
            <p:ph idx="1"/>
          </p:nvPr>
        </p:nvSpPr>
        <p:spPr/>
        <p:txBody>
          <a:bodyPr/>
          <a:lstStyle/>
          <a:p>
            <a:r>
              <a:rPr lang="nl-NL" dirty="0"/>
              <a:t>Rapport PBL (Planbureau voor de leefomgeving) en ECN (Energieonderzoek Centrum Nederland):</a:t>
            </a:r>
          </a:p>
          <a:p>
            <a:pPr lvl="1"/>
            <a:r>
              <a:rPr lang="nl-NL" dirty="0"/>
              <a:t>In 2030 tussen de 1,6 en 5,5 miljard euro</a:t>
            </a:r>
          </a:p>
          <a:p>
            <a:pPr lvl="1"/>
            <a:endParaRPr lang="nl-NL" dirty="0"/>
          </a:p>
          <a:p>
            <a:pPr lvl="1"/>
            <a:endParaRPr lang="nl-NL" dirty="0"/>
          </a:p>
          <a:p>
            <a:pPr lvl="1"/>
            <a:endParaRPr lang="nl-NL" dirty="0"/>
          </a:p>
          <a:p>
            <a:pPr lvl="1"/>
            <a:endParaRPr lang="nl-NL" dirty="0"/>
          </a:p>
          <a:p>
            <a:r>
              <a:rPr lang="nl-NL" dirty="0"/>
              <a:t>Grote onzekerheid, geen zekerheid over de mogelijkheden op middellange termijn.</a:t>
            </a:r>
          </a:p>
          <a:p>
            <a:pPr lvl="1"/>
            <a:endParaRPr lang="nl-NL" dirty="0"/>
          </a:p>
        </p:txBody>
      </p:sp>
      <p:pic>
        <p:nvPicPr>
          <p:cNvPr id="4" name="Afbeelding 3">
            <a:extLst>
              <a:ext uri="{FF2B5EF4-FFF2-40B4-BE49-F238E27FC236}">
                <a16:creationId xmlns:a16="http://schemas.microsoft.com/office/drawing/2014/main" id="{A1998CE7-AB69-402A-981D-23AD42CADB0E}"/>
              </a:ext>
            </a:extLst>
          </p:cNvPr>
          <p:cNvPicPr>
            <a:picLocks noChangeAspect="1"/>
          </p:cNvPicPr>
          <p:nvPr/>
        </p:nvPicPr>
        <p:blipFill>
          <a:blip r:embed="rId2"/>
          <a:stretch>
            <a:fillRect/>
          </a:stretch>
        </p:blipFill>
        <p:spPr>
          <a:xfrm>
            <a:off x="1224743" y="3384845"/>
            <a:ext cx="7501849" cy="1110752"/>
          </a:xfrm>
          <a:prstGeom prst="rect">
            <a:avLst/>
          </a:prstGeom>
        </p:spPr>
      </p:pic>
    </p:spTree>
    <p:extLst>
      <p:ext uri="{BB962C8B-B14F-4D97-AF65-F5344CB8AC3E}">
        <p14:creationId xmlns:p14="http://schemas.microsoft.com/office/powerpoint/2010/main" val="222992811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52</TotalTime>
  <Words>156</Words>
  <Application>Microsoft Office PowerPoint</Application>
  <PresentationFormat>Breedbeeld</PresentationFormat>
  <Paragraphs>48</Paragraphs>
  <Slides>13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Trebuchet MS</vt:lpstr>
      <vt:lpstr>Wingdings 3</vt:lpstr>
      <vt:lpstr>Facet</vt:lpstr>
      <vt:lpstr>De energietransitie</vt:lpstr>
      <vt:lpstr>Omschakeling naar volledig duurzame energie in 2050</vt:lpstr>
      <vt:lpstr>Onderwerpen</vt:lpstr>
      <vt:lpstr>Wat is nu eigenlijk de energietransitie </vt:lpstr>
      <vt:lpstr>Topsector Energie</vt:lpstr>
      <vt:lpstr>Opwekken</vt:lpstr>
      <vt:lpstr>Opslag</vt:lpstr>
      <vt:lpstr>CO2 reductie</vt:lpstr>
      <vt:lpstr>Kosten</vt:lpstr>
      <vt:lpstr>Rol provincie</vt:lpstr>
      <vt:lpstr>Werkgelegenheid</vt:lpstr>
      <vt:lpstr>Kansen</vt:lpstr>
      <vt:lpstr>Vragen / discussie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energietransitie</dc:title>
  <dc:creator>Vries, Wiebo de</dc:creator>
  <cp:lastModifiedBy>Vries, Wiebo de</cp:lastModifiedBy>
  <cp:revision>7</cp:revision>
  <dcterms:created xsi:type="dcterms:W3CDTF">2018-03-12T10:04:43Z</dcterms:created>
  <dcterms:modified xsi:type="dcterms:W3CDTF">2018-03-12T10:56:47Z</dcterms:modified>
</cp:coreProperties>
</file>